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6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1897"/>
    <a:srgbClr val="F01E7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857488" y="500042"/>
            <a:ext cx="6143668" cy="1714512"/>
          </a:xfrm>
        </p:spPr>
        <p:txBody>
          <a:bodyPr>
            <a:noAutofit/>
          </a:bodyPr>
          <a:lstStyle>
            <a:lvl1pPr algn="r">
              <a:defRPr sz="6000" b="1">
                <a:solidFill>
                  <a:srgbClr val="F61897"/>
                </a:solidFill>
              </a:defRPr>
            </a:lvl1pPr>
          </a:lstStyle>
          <a:p>
            <a:r>
              <a:rPr lang="ru-RU" smtClean="0"/>
              <a:t>Образец</a:t>
            </a:r>
            <a:br>
              <a:rPr lang="ru-RU" smtClean="0"/>
            </a:br>
            <a:r>
              <a:rPr lang="ru-RU" smtClean="0"/>
              <a:t>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57818" y="5214950"/>
            <a:ext cx="3643306" cy="966782"/>
          </a:xfrm>
        </p:spPr>
        <p:txBody>
          <a:bodyPr>
            <a:normAutofit/>
          </a:bodyPr>
          <a:lstStyle>
            <a:lvl1pPr marL="0" indent="0" algn="r">
              <a:buNone/>
              <a:defRPr sz="2800" b="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060F-341E-45E4-BAB5-3D4DF4B155AC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1480F-5D44-44D2-A263-E8044E93D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060F-341E-45E4-BAB5-3D4DF4B155AC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1480F-5D44-44D2-A263-E8044E93D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060F-341E-45E4-BAB5-3D4DF4B155AC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1480F-5D44-44D2-A263-E8044E93D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060F-341E-45E4-BAB5-3D4DF4B155AC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1480F-5D44-44D2-A263-E8044E93D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060F-341E-45E4-BAB5-3D4DF4B155AC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1480F-5D44-44D2-A263-E8044E93D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060F-341E-45E4-BAB5-3D4DF4B155AC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1480F-5D44-44D2-A263-E8044E93D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060F-341E-45E4-BAB5-3D4DF4B155AC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1480F-5D44-44D2-A263-E8044E93D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060F-341E-45E4-BAB5-3D4DF4B155AC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1480F-5D44-44D2-A263-E8044E93D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060F-341E-45E4-BAB5-3D4DF4B155AC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1480F-5D44-44D2-A263-E8044E93D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060F-341E-45E4-BAB5-3D4DF4B155AC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1480F-5D44-44D2-A263-E8044E93D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B060F-341E-45E4-BAB5-3D4DF4B155AC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1480F-5D44-44D2-A263-E8044E93D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74638"/>
            <a:ext cx="792961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8662" y="1600200"/>
            <a:ext cx="792961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B0F0"/>
                </a:solidFill>
              </a:defRPr>
            </a:lvl1pPr>
          </a:lstStyle>
          <a:p>
            <a:fld id="{944B060F-341E-45E4-BAB5-3D4DF4B155AC}" type="datetimeFigureOut">
              <a:rPr lang="ru-RU" smtClean="0"/>
              <a:pPr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B0F0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0F0"/>
                </a:solidFill>
              </a:defRPr>
            </a:lvl1pPr>
          </a:lstStyle>
          <a:p>
            <a:fld id="{8401480F-5D44-44D2-A263-E8044E93DE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lang="ru-RU" sz="4800" b="1" kern="1200" smtClean="0">
          <a:solidFill>
            <a:srgbClr val="F61897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79970861_large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6552" y="0"/>
            <a:ext cx="9900000" cy="69299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429000"/>
            <a:ext cx="7772400" cy="1362075"/>
          </a:xfrm>
        </p:spPr>
        <p:txBody>
          <a:bodyPr>
            <a:noAutofit/>
          </a:bodyPr>
          <a:lstStyle/>
          <a:p>
            <a:pPr algn="r"/>
            <a:r>
              <a:rPr lang="ru-RU" sz="2800" cap="none" dirty="0" smtClean="0">
                <a:solidFill>
                  <a:srgbClr val="FF0000"/>
                </a:solidFill>
                <a:latin typeface="Monotype Corsiva" pitchFamily="66" charset="0"/>
                <a:cs typeface="Aharoni" pitchFamily="2" charset="-79"/>
              </a:rPr>
              <a:t>Музыкальный руководитель</a:t>
            </a:r>
            <a:br>
              <a:rPr lang="ru-RU" sz="2800" cap="none" dirty="0" smtClean="0">
                <a:solidFill>
                  <a:srgbClr val="FF0000"/>
                </a:solidFill>
                <a:latin typeface="Monotype Corsiva" pitchFamily="66" charset="0"/>
                <a:cs typeface="Aharoni" pitchFamily="2" charset="-79"/>
              </a:rPr>
            </a:br>
            <a:r>
              <a:rPr lang="ru-RU" sz="2800" cap="none" dirty="0" err="1" smtClean="0">
                <a:solidFill>
                  <a:srgbClr val="FF0000"/>
                </a:solidFill>
                <a:latin typeface="Monotype Corsiva" pitchFamily="66" charset="0"/>
                <a:cs typeface="Aharoni" pitchFamily="2" charset="-79"/>
              </a:rPr>
              <a:t>Лозунова</a:t>
            </a:r>
            <a:r>
              <a:rPr lang="ru-RU" sz="2800" cap="none" dirty="0" smtClean="0">
                <a:solidFill>
                  <a:srgbClr val="FF0000"/>
                </a:solidFill>
                <a:latin typeface="Monotype Corsiva" pitchFamily="66" charset="0"/>
                <a:cs typeface="Aharoni" pitchFamily="2" charset="-79"/>
              </a:rPr>
              <a:t>  В.О.</a:t>
            </a:r>
            <a:br>
              <a:rPr lang="ru-RU" sz="2800" cap="none" dirty="0" smtClean="0">
                <a:solidFill>
                  <a:srgbClr val="FF0000"/>
                </a:solidFill>
                <a:latin typeface="Monotype Corsiva" pitchFamily="66" charset="0"/>
                <a:cs typeface="Aharoni" pitchFamily="2" charset="-79"/>
              </a:rPr>
            </a:br>
            <a:r>
              <a:rPr lang="ru-RU" sz="2800" cap="none" dirty="0" smtClean="0">
                <a:solidFill>
                  <a:srgbClr val="FF0000"/>
                </a:solidFill>
                <a:latin typeface="Monotype Corsiva" pitchFamily="66" charset="0"/>
                <a:cs typeface="Aharoni" pitchFamily="2" charset="-79"/>
              </a:rPr>
              <a:t>МБДОУ  ЦРР  № 251</a:t>
            </a:r>
            <a:br>
              <a:rPr lang="ru-RU" sz="2800" cap="none" dirty="0" smtClean="0">
                <a:solidFill>
                  <a:srgbClr val="FF0000"/>
                </a:solidFill>
                <a:latin typeface="Monotype Corsiva" pitchFamily="66" charset="0"/>
                <a:cs typeface="Aharoni" pitchFamily="2" charset="-79"/>
              </a:rPr>
            </a:br>
            <a:endParaRPr lang="ru-RU" sz="2800" cap="none" dirty="0">
              <a:solidFill>
                <a:srgbClr val="FF0000"/>
              </a:solidFill>
              <a:latin typeface="Monotype Corsiva" pitchFamily="66" charset="0"/>
              <a:cs typeface="Aharoni" pitchFamily="2" charset="-79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2780928"/>
            <a:ext cx="7772400" cy="504056"/>
          </a:xfrm>
        </p:spPr>
        <p:txBody>
          <a:bodyPr>
            <a:noAutofit/>
          </a:bodyPr>
          <a:lstStyle/>
          <a:p>
            <a:pPr algn="just"/>
            <a:endParaRPr lang="ru-RU" sz="2800" b="1" dirty="0" smtClean="0">
              <a:solidFill>
                <a:schemeClr val="tx1"/>
              </a:solidFill>
              <a:latin typeface="Arial Narrow" pitchFamily="34" charset="0"/>
              <a:cs typeface="Aharoni" pitchFamily="2" charset="-79"/>
            </a:endParaRPr>
          </a:p>
          <a:p>
            <a:pPr algn="just"/>
            <a:endParaRPr lang="ru-RU" sz="2800" b="1" dirty="0" smtClean="0">
              <a:solidFill>
                <a:schemeClr val="tx1"/>
              </a:solidFill>
              <a:latin typeface="Arial Narrow" pitchFamily="34" charset="0"/>
              <a:cs typeface="Aharoni" pitchFamily="2" charset="-79"/>
            </a:endParaRPr>
          </a:p>
          <a:p>
            <a:pPr algn="just"/>
            <a:endParaRPr lang="ru-RU" sz="2800" b="1" dirty="0" smtClean="0">
              <a:solidFill>
                <a:schemeClr val="tx1"/>
              </a:solidFill>
              <a:latin typeface="Arial Narrow" pitchFamily="34" charset="0"/>
              <a:cs typeface="Aharoni" pitchFamily="2" charset="-79"/>
            </a:endParaRPr>
          </a:p>
          <a:p>
            <a:pPr algn="just"/>
            <a:r>
              <a:rPr lang="ru-RU" sz="3600" b="1" dirty="0" smtClean="0">
                <a:solidFill>
                  <a:srgbClr val="002060"/>
                </a:solidFill>
                <a:latin typeface="Arial Narrow" pitchFamily="34" charset="0"/>
                <a:cs typeface="Aharoni" pitchFamily="2" charset="-79"/>
              </a:rPr>
              <a:t>«Влияние текстуры самодельных </a:t>
            </a:r>
          </a:p>
          <a:p>
            <a:pPr algn="just"/>
            <a:r>
              <a:rPr lang="ru-RU" sz="3600" b="1" dirty="0" smtClean="0">
                <a:solidFill>
                  <a:srgbClr val="002060"/>
                </a:solidFill>
                <a:latin typeface="Arial Narrow" pitchFamily="34" charset="0"/>
                <a:cs typeface="Aharoni" pitchFamily="2" charset="-79"/>
              </a:rPr>
              <a:t>музыкальных инструментов на </a:t>
            </a:r>
          </a:p>
          <a:p>
            <a:pPr algn="just"/>
            <a:r>
              <a:rPr lang="ru-RU" sz="3600" b="1" dirty="0" smtClean="0">
                <a:solidFill>
                  <a:srgbClr val="002060"/>
                </a:solidFill>
                <a:latin typeface="Arial Narrow" pitchFamily="34" charset="0"/>
                <a:cs typeface="Aharoni" pitchFamily="2" charset="-79"/>
              </a:rPr>
              <a:t>восприятие музыки»</a:t>
            </a:r>
            <a:endParaRPr lang="ru-RU" sz="3600" b="1" dirty="0">
              <a:solidFill>
                <a:srgbClr val="002060"/>
              </a:solidFill>
              <a:latin typeface="Arial Narrow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547664" y="2636912"/>
            <a:ext cx="2376264" cy="122413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Зрение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latin typeface="Arial Narrow" pitchFamily="34" charset="0"/>
              </a:rPr>
              <a:t> </a:t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dirty="0" smtClean="0">
                <a:latin typeface="Arial Narrow" pitchFamily="34" charset="0"/>
              </a:rPr>
              <a:t/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dirty="0" smtClean="0">
                <a:latin typeface="Arial Narrow" pitchFamily="34" charset="0"/>
              </a:rPr>
              <a:t>          </a:t>
            </a:r>
            <a:r>
              <a:rPr lang="ru-RU" sz="2800" b="1" dirty="0" smtClean="0">
                <a:solidFill>
                  <a:srgbClr val="7030A0"/>
                </a:solidFill>
                <a:latin typeface="Arial Narrow" pitchFamily="34" charset="0"/>
              </a:rPr>
              <a:t>Восприятие</a:t>
            </a:r>
            <a:r>
              <a:rPr lang="ru-RU" sz="2800" b="1" dirty="0" smtClean="0">
                <a:latin typeface="Arial Narrow" pitchFamily="34" charset="0"/>
              </a:rPr>
              <a:t> - это психический процесс, заключающийся в отражении предмета или явления в целом при его непосредственном воздействии на рецепторные поверхности органов чувств</a:t>
            </a:r>
            <a:r>
              <a:rPr lang="ru-RU" sz="2800" dirty="0" smtClean="0">
                <a:latin typeface="Arial Narrow" pitchFamily="34" charset="0"/>
              </a:rPr>
              <a:t>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995936" y="3645024"/>
            <a:ext cx="2448272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652120" y="2492896"/>
            <a:ext cx="194421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763688" y="5013176"/>
            <a:ext cx="2016224" cy="86409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Вкус </a:t>
            </a:r>
            <a:endParaRPr lang="ru-RU" sz="4000" dirty="0"/>
          </a:p>
        </p:txBody>
      </p:sp>
      <p:sp>
        <p:nvSpPr>
          <p:cNvPr id="8" name="Овал 7"/>
          <p:cNvSpPr/>
          <p:nvPr/>
        </p:nvSpPr>
        <p:spPr>
          <a:xfrm>
            <a:off x="5508104" y="4869160"/>
            <a:ext cx="2592288" cy="136815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Слух </a:t>
            </a: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331640" y="2492896"/>
            <a:ext cx="2448272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 </a:t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779912" y="3573016"/>
            <a:ext cx="2952328" cy="129614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Обоняние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508104" y="2348880"/>
            <a:ext cx="2592288" cy="122413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Осязание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632848" cy="1656184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Arial Narrow" pitchFamily="34" charset="0"/>
              </a:rPr>
              <a:t/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dirty="0" smtClean="0">
                <a:latin typeface="Arial Narrow" pitchFamily="34" charset="0"/>
              </a:rPr>
              <a:t/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dirty="0" smtClean="0">
                <a:latin typeface="Arial Narrow" pitchFamily="34" charset="0"/>
              </a:rPr>
              <a:t/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dirty="0" smtClean="0">
                <a:latin typeface="Arial Narrow" pitchFamily="34" charset="0"/>
              </a:rPr>
              <a:t/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dirty="0" smtClean="0">
                <a:latin typeface="Arial Narrow" pitchFamily="34" charset="0"/>
              </a:rPr>
              <a:t/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« Дитя хочет спонтанно выражать себя через звук и    шум и хочет открывать новые звучания. Это будит фантазию и инициативу» 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                                                                                        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В.Келлер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/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</a:b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/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</a:br>
            <a:r>
              <a:rPr lang="ru-RU" sz="2800" dirty="0" smtClean="0">
                <a:latin typeface="Arial Narrow" pitchFamily="34" charset="0"/>
              </a:rPr>
              <a:t/>
            </a:r>
            <a:br>
              <a:rPr lang="ru-RU" sz="2800" dirty="0" smtClean="0">
                <a:latin typeface="Arial Narrow" pitchFamily="34" charset="0"/>
              </a:rPr>
            </a:br>
            <a:endParaRPr lang="ru-RU" sz="2800" dirty="0">
              <a:latin typeface="Arial Narrow" pitchFamily="34" charset="0"/>
            </a:endParaRPr>
          </a:p>
        </p:txBody>
      </p:sp>
      <p:pic>
        <p:nvPicPr>
          <p:cNvPr id="3" name="Рисунок 2" descr="DSCN08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2276872"/>
            <a:ext cx="3017781" cy="43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941568" cy="432048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latin typeface="Arial Narrow" pitchFamily="34" charset="0"/>
              </a:rPr>
              <a:t/>
            </a:r>
            <a:br>
              <a:rPr lang="ru-RU" sz="2400" b="1" dirty="0" smtClean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/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 smtClean="0">
                <a:latin typeface="Arial Narrow" pitchFamily="34" charset="0"/>
              </a:rPr>
              <a:t/>
            </a:r>
            <a:br>
              <a:rPr lang="ru-RU" sz="2400" dirty="0" smtClean="0">
                <a:latin typeface="Arial Narrow" pitchFamily="34" charset="0"/>
              </a:rPr>
            </a:br>
            <a:r>
              <a:rPr lang="ru-RU" sz="2400" dirty="0">
                <a:latin typeface="Arial Narrow" pitchFamily="34" charset="0"/>
              </a:rPr>
              <a:t/>
            </a:r>
            <a:br>
              <a:rPr lang="ru-RU" sz="2400" dirty="0">
                <a:latin typeface="Arial Narrow" pitchFamily="34" charset="0"/>
              </a:rPr>
            </a:br>
            <a:r>
              <a:rPr lang="ru-RU" sz="2400" dirty="0" smtClean="0">
                <a:latin typeface="Arial Narrow" pitchFamily="34" charset="0"/>
              </a:rPr>
              <a:t/>
            </a:r>
            <a:br>
              <a:rPr lang="ru-RU" sz="2400" dirty="0" smtClean="0">
                <a:latin typeface="Arial Narrow" pitchFamily="34" charset="0"/>
              </a:rPr>
            </a:br>
            <a:r>
              <a:rPr lang="ru-RU" sz="2400" b="1" dirty="0" smtClean="0">
                <a:latin typeface="Arial Narrow" pitchFamily="34" charset="0"/>
              </a:rPr>
              <a:t>С анатомической точки зрения около трети всей площади двигательной проекции коры головного мозга занимает проекция кисти руки, расположенная очень близко от речевой  зоны. </a:t>
            </a:r>
            <a:endParaRPr lang="ru-RU" sz="2400" b="1" dirty="0">
              <a:latin typeface="Arial Narrow" pitchFamily="34" charset="0"/>
            </a:endParaRPr>
          </a:p>
        </p:txBody>
      </p:sp>
      <p:pic>
        <p:nvPicPr>
          <p:cNvPr id="4" name="Содержимое 3" descr="Precentral_gyrus_3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2708920"/>
            <a:ext cx="3960000" cy="396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92696"/>
            <a:ext cx="9144000" cy="5472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29618" cy="1143000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latin typeface="Arial Narrow" pitchFamily="34" charset="0"/>
              </a:rPr>
              <a:t/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dirty="0">
                <a:latin typeface="Arial Narrow" pitchFamily="34" charset="0"/>
              </a:rPr>
              <a:t/>
            </a:r>
            <a:br>
              <a:rPr lang="ru-RU" sz="2800" dirty="0">
                <a:latin typeface="Arial Narrow" pitchFamily="34" charset="0"/>
              </a:rPr>
            </a:br>
            <a:r>
              <a:rPr lang="ru-RU" sz="2800" dirty="0" smtClean="0">
                <a:latin typeface="Arial Narrow" pitchFamily="34" charset="0"/>
              </a:rPr>
              <a:t>    </a:t>
            </a:r>
            <a:r>
              <a:rPr lang="ru-RU" sz="2800" b="1" dirty="0" smtClean="0">
                <a:solidFill>
                  <a:srgbClr val="7030A0"/>
                </a:solidFill>
                <a:latin typeface="Arial Narrow" pitchFamily="34" charset="0"/>
              </a:rPr>
              <a:t>Текстура </a:t>
            </a:r>
            <a:r>
              <a:rPr lang="ru-RU" sz="2800" b="1" dirty="0" smtClean="0">
                <a:latin typeface="Arial Narrow" pitchFamily="34" charset="0"/>
              </a:rPr>
              <a:t>- </a:t>
            </a:r>
            <a:r>
              <a:rPr lang="ru-RU" sz="2800" b="1" dirty="0">
                <a:latin typeface="Arial Narrow" pitchFamily="34" charset="0"/>
              </a:rPr>
              <a:t>это не окраска </a:t>
            </a:r>
            <a:r>
              <a:rPr lang="ru-RU" sz="2800" b="1" dirty="0" smtClean="0">
                <a:latin typeface="Arial Narrow" pitchFamily="34" charset="0"/>
              </a:rPr>
              <a:t>объекта</a:t>
            </a:r>
            <a:r>
              <a:rPr lang="ru-RU" sz="2800" b="1" dirty="0">
                <a:latin typeface="Arial Narrow" pitchFamily="34" charset="0"/>
              </a:rPr>
              <a:t>. Правильнее </a:t>
            </a:r>
            <a:r>
              <a:rPr lang="ru-RU" sz="2800" b="1" dirty="0" smtClean="0">
                <a:latin typeface="Arial Narrow" pitchFamily="34" charset="0"/>
              </a:rPr>
              <a:t>  было </a:t>
            </a:r>
            <a:r>
              <a:rPr lang="ru-RU" sz="2800" b="1" dirty="0">
                <a:latin typeface="Arial Narrow" pitchFamily="34" charset="0"/>
              </a:rPr>
              <a:t>бы определить ее как свойство шероховатости или гладкости. Иначе говоря, это те атрибуты поверхности, которые </a:t>
            </a:r>
            <a:r>
              <a:rPr lang="ru-RU" sz="2800" b="1" dirty="0" smtClean="0">
                <a:latin typeface="Arial Narrow" pitchFamily="34" charset="0"/>
              </a:rPr>
              <a:t>можно осязать.</a:t>
            </a:r>
            <a:br>
              <a:rPr lang="ru-RU" sz="2800" b="1" dirty="0" smtClean="0">
                <a:latin typeface="Arial Narrow" pitchFamily="34" charset="0"/>
              </a:rPr>
            </a:br>
            <a:endParaRPr lang="ru-RU" sz="2800" b="1" dirty="0">
              <a:latin typeface="Arial Narrow" pitchFamily="34" charset="0"/>
            </a:endParaRPr>
          </a:p>
        </p:txBody>
      </p:sp>
      <p:pic>
        <p:nvPicPr>
          <p:cNvPr id="3" name="Рисунок 2" descr="factura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276872"/>
            <a:ext cx="7056000" cy="38926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2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052736"/>
            <a:ext cx="3320796" cy="43677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7584" y="836712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 Black" pitchFamily="34" charset="0"/>
                <a:cs typeface="Angsana New" pitchFamily="18" charset="-34"/>
              </a:rPr>
              <a:t>  </a:t>
            </a:r>
            <a:r>
              <a:rPr lang="ru-RU" sz="3600" b="1" dirty="0" smtClean="0">
                <a:latin typeface="Monotype Corsiva" pitchFamily="66" charset="0"/>
                <a:cs typeface="Angsana New" pitchFamily="18" charset="-34"/>
              </a:rPr>
              <a:t>Жестяные  </a:t>
            </a:r>
          </a:p>
          <a:p>
            <a:r>
              <a:rPr lang="ru-RU" sz="3600" b="1" dirty="0" smtClean="0">
                <a:latin typeface="Monotype Corsiva" pitchFamily="66" charset="0"/>
                <a:cs typeface="Angsana New" pitchFamily="18" charset="-34"/>
              </a:rPr>
              <a:t> </a:t>
            </a:r>
            <a:r>
              <a:rPr lang="ru-RU" sz="3600" b="1" dirty="0" smtClean="0">
                <a:latin typeface="Monotype Corsiva" pitchFamily="66" charset="0"/>
                <a:cs typeface="Angsana New" pitchFamily="18" charset="-34"/>
              </a:rPr>
              <a:t>           « </a:t>
            </a:r>
            <a:r>
              <a:rPr lang="ru-RU" sz="3600" b="1" dirty="0" err="1" smtClean="0">
                <a:latin typeface="Monotype Corsiva" pitchFamily="66" charset="0"/>
                <a:cs typeface="Angsana New" pitchFamily="18" charset="-34"/>
              </a:rPr>
              <a:t>Т</a:t>
            </a:r>
            <a:r>
              <a:rPr lang="ru-RU" sz="3600" b="1" dirty="0" err="1" smtClean="0">
                <a:latin typeface="Monotype Corsiva" pitchFamily="66" charset="0"/>
                <a:cs typeface="Angsana New" pitchFamily="18" charset="-34"/>
              </a:rPr>
              <a:t>ам-тамы</a:t>
            </a:r>
            <a:r>
              <a:rPr lang="ru-RU" sz="3600" b="1" dirty="0" smtClean="0">
                <a:latin typeface="Monotype Corsiva" pitchFamily="66" charset="0"/>
                <a:cs typeface="Angsana New" pitchFamily="18" charset="-34"/>
              </a:rPr>
              <a:t>»</a:t>
            </a:r>
            <a:endParaRPr lang="ru-RU" sz="3600" b="1" dirty="0">
              <a:latin typeface="Monotype Corsiva" pitchFamily="66" charset="0"/>
              <a:cs typeface="Angsana New" pitchFamily="18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2132856"/>
            <a:ext cx="34563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F61897"/>
                </a:solidFill>
                <a:latin typeface="Arial Narrow" pitchFamily="34" charset="0"/>
              </a:rPr>
              <a:t>Металлическая поверхность имеет очень интересный приглушённый звук. Желательна игра ладонями, так как дети могут почувствовать металлическую холодную поверхность. Внутри  ударный инструмент полый. Соединены они по два. Так как у одного звучание глубже и ниже у другого соответственно выше и легче. </a:t>
            </a:r>
            <a:endParaRPr lang="ru-RU" b="1" dirty="0">
              <a:solidFill>
                <a:srgbClr val="F61897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267744" y="2420888"/>
            <a:ext cx="5616624" cy="42484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11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2636912"/>
            <a:ext cx="4896000" cy="36789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1640" y="332656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87624" y="332656"/>
            <a:ext cx="75608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F61897"/>
                </a:solidFill>
                <a:latin typeface="Arial Narrow" pitchFamily="34" charset="0"/>
              </a:rPr>
              <a:t>Использование </a:t>
            </a:r>
            <a:r>
              <a:rPr lang="ru-RU" sz="2400" b="1" dirty="0" smtClean="0">
                <a:solidFill>
                  <a:srgbClr val="F61897"/>
                </a:solidFill>
                <a:latin typeface="Arial Narrow" pitchFamily="34" charset="0"/>
              </a:rPr>
              <a:t>футляров от игрушек  с наполнителем из простого гороха. Футляры обвязаны шерстяными нитками. Что позволяет полностью исключить попадание наполнителям в руки ребёнка. А маленькие дети любят не только поиграть но и попробовать на вкус всё чего касаются. </a:t>
            </a:r>
            <a:endParaRPr lang="ru-RU" sz="2400" b="1" dirty="0">
              <a:solidFill>
                <a:srgbClr val="F61897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63688" y="2348880"/>
            <a:ext cx="6120680" cy="403244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10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2564904"/>
            <a:ext cx="5695353" cy="36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9632" y="332656"/>
            <a:ext cx="71287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7030A0"/>
                </a:solidFill>
                <a:latin typeface="Arial Narrow" pitchFamily="34" charset="0"/>
              </a:rPr>
              <a:t>                    </a:t>
            </a:r>
            <a:r>
              <a:rPr lang="ru-RU" sz="4000" b="1" dirty="0" smtClean="0">
                <a:latin typeface="Monotype Corsiva" pitchFamily="66" charset="0"/>
              </a:rPr>
              <a:t>Маракасы </a:t>
            </a:r>
            <a:r>
              <a:rPr lang="ru-RU" sz="4000" b="1" dirty="0" smtClean="0">
                <a:latin typeface="Monotype Corsiva" pitchFamily="66" charset="0"/>
              </a:rPr>
              <a:t>мягкие. </a:t>
            </a:r>
            <a:endParaRPr lang="ru-RU" sz="4000" b="1" dirty="0" smtClean="0">
              <a:latin typeface="Monotype Corsiva" pitchFamily="66" charset="0"/>
            </a:endParaRPr>
          </a:p>
          <a:p>
            <a:pPr algn="just"/>
            <a:r>
              <a:rPr lang="ru-RU" sz="2800" b="1" dirty="0" smtClean="0">
                <a:solidFill>
                  <a:srgbClr val="F61897"/>
                </a:solidFill>
                <a:latin typeface="Arial Narrow" pitchFamily="34" charset="0"/>
              </a:rPr>
              <a:t>Это </a:t>
            </a:r>
            <a:r>
              <a:rPr lang="ru-RU" sz="2800" b="1" dirty="0" smtClean="0">
                <a:solidFill>
                  <a:srgbClr val="F61897"/>
                </a:solidFill>
                <a:latin typeface="Arial Narrow" pitchFamily="34" charset="0"/>
              </a:rPr>
              <a:t>цветные пакеты скреплённые резинками. Либо одеваются на руку ребёнка, либо просто удерживаются в руках</a:t>
            </a:r>
            <a:endParaRPr lang="ru-RU" sz="2800" b="1" dirty="0">
              <a:solidFill>
                <a:srgbClr val="F61897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3008313" cy="1162050"/>
          </a:xfrm>
        </p:spPr>
        <p:txBody>
          <a:bodyPr/>
          <a:lstStyle/>
          <a:p>
            <a:r>
              <a:rPr lang="ru-RU" dirty="0" smtClean="0"/>
              <a:t>        </a:t>
            </a:r>
            <a: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  <a:t>«Вьюнок»</a:t>
            </a:r>
            <a:endParaRPr lang="ru-RU" sz="32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6" name="Содержимое 5" descr="DSCN076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36007" y="273050"/>
            <a:ext cx="4389835" cy="58531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1556792"/>
            <a:ext cx="3008313" cy="4691063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 smtClean="0">
                <a:solidFill>
                  <a:srgbClr val="F61897"/>
                </a:solidFill>
                <a:latin typeface="Arial Narrow" pitchFamily="34" charset="0"/>
                <a:cs typeface="Times New Roman" pitchFamily="18" charset="0"/>
              </a:rPr>
              <a:t>Полая картонная трубка. Внутри в качестве наполнителя находиться рис и закрученная спираль из фольги. Переворачивая вьюн можно добиться звука всем  знакомого инструмента «шум дождя»</a:t>
            </a:r>
            <a:endParaRPr lang="ru-RU" sz="2000" b="1" dirty="0">
              <a:solidFill>
                <a:srgbClr val="F61897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929618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Monotype Corsiva" pitchFamily="66" charset="0"/>
              </a:rPr>
              <a:t>«Колокольчик – перезвон»</a:t>
            </a:r>
            <a:endParaRPr lang="ru-RU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 </a:t>
            </a:r>
          </a:p>
          <a:p>
            <a:endParaRPr lang="ru-RU" dirty="0"/>
          </a:p>
        </p:txBody>
      </p:sp>
      <p:pic>
        <p:nvPicPr>
          <p:cNvPr id="8" name="Содержимое 7" descr="DSCN076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76056" y="1556792"/>
            <a:ext cx="3131308" cy="4525963"/>
          </a:xfrm>
        </p:spPr>
      </p:pic>
      <p:pic>
        <p:nvPicPr>
          <p:cNvPr id="9" name="Рисунок 8" descr="DSCN07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556792"/>
            <a:ext cx="3348000" cy="446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  <a:t>   Мешочки  </a:t>
            </a:r>
            <a:b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Monotype Corsiva" pitchFamily="66" charset="0"/>
              </a:rPr>
              <a:t>не звучащие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just"/>
            <a:r>
              <a:rPr lang="ru-RU" dirty="0" smtClean="0"/>
              <a:t> </a:t>
            </a:r>
            <a:r>
              <a:rPr lang="ru-RU" sz="2800" b="1" dirty="0" smtClean="0">
                <a:solidFill>
                  <a:srgbClr val="F61897"/>
                </a:solidFill>
                <a:latin typeface="Arial Narrow" pitchFamily="34" charset="0"/>
                <a:cs typeface="Times New Roman" pitchFamily="18" charset="0"/>
              </a:rPr>
              <a:t>Тёмные мягкие тканевые мешочки с не звучащим наполнителем.</a:t>
            </a:r>
            <a:endParaRPr lang="ru-RU" sz="2800" b="1" dirty="0">
              <a:solidFill>
                <a:srgbClr val="F61897"/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5" name="Содержимое 4" descr="DSCN07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36007" y="273050"/>
            <a:ext cx="4389835" cy="58531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Monotype Corsiva" pitchFamily="66" charset="0"/>
              </a:rPr>
              <a:t>Меховые погремушки</a:t>
            </a:r>
            <a:endParaRPr lang="ru-RU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6" name="Содержимое 5" descr="DSCN077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700808"/>
            <a:ext cx="3394472" cy="4525963"/>
          </a:xfrm>
        </p:spPr>
      </p:pic>
      <p:pic>
        <p:nvPicPr>
          <p:cNvPr id="7" name="Содержимое 6" descr="DSCN076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60032" y="2132856"/>
            <a:ext cx="4038600" cy="338800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827584" y="692696"/>
            <a:ext cx="7848872" cy="1752600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        </a:t>
            </a:r>
            <a:r>
              <a:rPr kumimoji="0" lang="ru-RU" sz="5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61897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Варианты  поверхностей, которые используются для изготовления самодельный музыкальных инструментов представлены на модуле куба. Металлическая - звук холодный, твёрдый, пушистая – мягкий, добрый, нежный, колючая –острый звук, колючий, злой</a:t>
            </a:r>
            <a:r>
              <a:rPr kumimoji="0" lang="ru-RU" sz="5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.</a:t>
            </a:r>
            <a:endParaRPr kumimoji="0" lang="ru-RU" sz="5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3" name="Рисунок 2" descr="DSCN07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2564904"/>
            <a:ext cx="3960910" cy="388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latin typeface="Monotype Corsiva" pitchFamily="66" charset="0"/>
              </a:rPr>
              <a:t>Спасибо за внимание!</a:t>
            </a:r>
            <a:endParaRPr lang="ru-RU" sz="72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194415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33" ma:contentTypeDescription="Create a new document." ma:contentTypeScope="" ma:versionID="2a5270fa24c9a38fa487f85340389844"/>
</file>

<file path=customXml/itemProps1.xml><?xml version="1.0" encoding="utf-8"?>
<ds:datastoreItem xmlns:ds="http://schemas.openxmlformats.org/officeDocument/2006/customXml" ds:itemID="{794CE536-DBCF-4096-ADA7-58FF66A32C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10B528-64AE-4D68-B4C5-C6C745CE699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AC72F22-A8E6-4CAB-B0F5-00A258397463}">
  <ds:schemaRefs>
    <ds:schemaRef ds:uri="http://schemas.microsoft.com/office/2006/metadata/contentType"/>
    <ds:schemaRef ds:uri="http://schemas.microsoft.com/office/2006/metadata/properties/metaAttribut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TS101944155</Template>
  <TotalTime>35</TotalTime>
  <Words>227</Words>
  <Application>Microsoft Office PowerPoint</Application>
  <PresentationFormat>Экран (4:3)</PresentationFormat>
  <Paragraphs>32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TS101944155</vt:lpstr>
      <vt:lpstr>Музыкальный руководитель Лозунова  В.О. МБДОУ  ЦРР  № 251 </vt:lpstr>
      <vt:lpstr>             Восприятие - это психический процесс, заключающийся в отражении предмета или явления в целом при его непосредственном воздействии на рецепторные поверхности органов чувств.</vt:lpstr>
      <vt:lpstr>     « Дитя хочет спонтанно выражать себя через звук и    шум и хочет открывать новые звучания. Это будит фантазию и инициативу»                                                                                           В.Келлер    </vt:lpstr>
      <vt:lpstr>     С анатомической точки зрения около трети всей площади двигательной проекции коры головного мозга занимает проекция кисти руки, расположенная очень близко от речевой  зоны. </vt:lpstr>
      <vt:lpstr>Слайд 5</vt:lpstr>
      <vt:lpstr>      Текстура - это не окраска объекта. Правильнее   было бы определить ее как свойство шероховатости или гладкости. Иначе говоря, это те атрибуты поверхности, которые можно осязать. </vt:lpstr>
      <vt:lpstr>Слайд 7</vt:lpstr>
      <vt:lpstr>Слайд 8</vt:lpstr>
      <vt:lpstr>Слайд 9</vt:lpstr>
      <vt:lpstr>        «Вьюнок»</vt:lpstr>
      <vt:lpstr>«Колокольчик – перезвон»</vt:lpstr>
      <vt:lpstr>   Мешочки   не звучащие.</vt:lpstr>
      <vt:lpstr>Меховые погремушки</vt:lpstr>
      <vt:lpstr>Слайд 14</vt:lpstr>
      <vt:lpstr>Спасибо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Музыкальный руководитель Лозунова В.О. МБДОУ ЦРР №251</dc:title>
  <dc:creator>Admin</dc:creator>
  <cp:lastModifiedBy>Admin</cp:lastModifiedBy>
  <cp:revision>5</cp:revision>
  <dcterms:created xsi:type="dcterms:W3CDTF">2014-03-26T17:20:29Z</dcterms:created>
  <dcterms:modified xsi:type="dcterms:W3CDTF">2014-03-27T04:37:46Z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TC101944155</vt:lpwstr>
  </property>
  <property fmtid="{D5CDD505-2E9C-101B-9397-08002B2CF9AE}" pid="3" name="_MsoHelpTopicId">
    <vt:lpwstr/>
  </property>
</Properties>
</file>